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331" r:id="rId3"/>
    <p:sldId id="326" r:id="rId4"/>
    <p:sldId id="324" r:id="rId5"/>
    <p:sldId id="313" r:id="rId6"/>
    <p:sldId id="314" r:id="rId7"/>
    <p:sldId id="300" r:id="rId8"/>
    <p:sldId id="327" r:id="rId9"/>
    <p:sldId id="328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30" r:id="rId21"/>
    <p:sldId id="348" r:id="rId22"/>
    <p:sldId id="349" r:id="rId23"/>
    <p:sldId id="350" r:id="rId24"/>
    <p:sldId id="329" r:id="rId25"/>
    <p:sldId id="343" r:id="rId26"/>
    <p:sldId id="344" r:id="rId27"/>
    <p:sldId id="345" r:id="rId28"/>
    <p:sldId id="346" r:id="rId29"/>
    <p:sldId id="347" r:id="rId30"/>
    <p:sldId id="342" r:id="rId31"/>
    <p:sldId id="315" r:id="rId32"/>
    <p:sldId id="317" r:id="rId33"/>
    <p:sldId id="31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10" autoAdjust="0"/>
  </p:normalViewPr>
  <p:slideViewPr>
    <p:cSldViewPr>
      <p:cViewPr varScale="1">
        <p:scale>
          <a:sx n="62" d="100"/>
          <a:sy n="62" d="100"/>
        </p:scale>
        <p:origin x="-6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C8724-62D8-49E5-9E12-8B474F890236}" type="datetimeFigureOut">
              <a:rPr lang="en-US" smtClean="0"/>
              <a:pPr/>
              <a:t>6/15/2011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C9B07-C7BB-4B00-8F27-AA03821CA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20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418262"/>
            <a:ext cx="1158875" cy="3635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035619" y="6596063"/>
            <a:ext cx="195598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2011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5913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5" y="6489700"/>
            <a:ext cx="804863" cy="2524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594877" y="6629400"/>
            <a:ext cx="195598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2011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bcheikes@mitre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rc.nist.gov/publications/PubsNISTIRs.htm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pe_dictionary@nist.gov" TargetMode="External"/><Relationship Id="rId2" Type="http://schemas.openxmlformats.org/officeDocument/2006/relationships/hyperlink" Target="http://nvd.nist.gov/cpe.cf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5838" y="4189413"/>
            <a:ext cx="5745162" cy="1677987"/>
          </a:xfrm>
        </p:spPr>
        <p:txBody>
          <a:bodyPr/>
          <a:lstStyle/>
          <a:p>
            <a:r>
              <a:rPr lang="en-US" b="1" dirty="0" smtClean="0"/>
              <a:t>Developer Days – 19 June 2011</a:t>
            </a:r>
          </a:p>
          <a:p>
            <a:endParaRPr lang="en-US" dirty="0" smtClean="0"/>
          </a:p>
          <a:p>
            <a:r>
              <a:rPr lang="en-US" dirty="0" smtClean="0"/>
              <a:t>Brant Cheikes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bcheikes@mitre.org</a:t>
            </a:r>
            <a:r>
              <a:rPr lang="en-US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Common Platform Enumeration</a:t>
            </a:r>
            <a:endParaRPr lang="en-US" dirty="0"/>
          </a:p>
        </p:txBody>
      </p:sp>
      <p:pic>
        <p:nvPicPr>
          <p:cNvPr id="4" name="Picture 2" descr="C:\Documents and Settings\abuttner\My Documents\MITRE\Projects\CPE\images\cpe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066800"/>
            <a:ext cx="2465173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1905000" y="4495800"/>
            <a:ext cx="2209800" cy="15240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905000" y="1447800"/>
            <a:ext cx="2209800" cy="26670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447800"/>
            <a:ext cx="2133600" cy="4884738"/>
          </a:xfrm>
        </p:spPr>
        <p:txBody>
          <a:bodyPr/>
          <a:lstStyle/>
          <a:p>
            <a:r>
              <a:rPr lang="en-US" dirty="0" smtClean="0"/>
              <a:t>part</a:t>
            </a:r>
          </a:p>
          <a:p>
            <a:r>
              <a:rPr lang="en-US" dirty="0" smtClean="0"/>
              <a:t>vendor</a:t>
            </a:r>
          </a:p>
          <a:p>
            <a:r>
              <a:rPr lang="en-US" dirty="0" smtClean="0"/>
              <a:t>product</a:t>
            </a:r>
          </a:p>
          <a:p>
            <a:r>
              <a:rPr lang="en-US" dirty="0" smtClean="0"/>
              <a:t>version</a:t>
            </a:r>
          </a:p>
          <a:p>
            <a:r>
              <a:rPr lang="en-US" dirty="0" smtClean="0"/>
              <a:t>update</a:t>
            </a:r>
          </a:p>
          <a:p>
            <a:r>
              <a:rPr lang="en-US" dirty="0" smtClean="0"/>
              <a:t>edition</a:t>
            </a:r>
          </a:p>
          <a:p>
            <a:r>
              <a:rPr lang="en-US" dirty="0" smtClean="0"/>
              <a:t>language</a:t>
            </a:r>
          </a:p>
          <a:p>
            <a:endParaRPr lang="en-US" dirty="0" smtClean="0"/>
          </a:p>
          <a:p>
            <a:r>
              <a:rPr lang="en-US" dirty="0" err="1" smtClean="0"/>
              <a:t>sw_edition</a:t>
            </a:r>
            <a:endParaRPr lang="en-US" dirty="0" smtClean="0"/>
          </a:p>
          <a:p>
            <a:r>
              <a:rPr lang="en-US" dirty="0" err="1" smtClean="0"/>
              <a:t>target_sw</a:t>
            </a:r>
            <a:endParaRPr lang="en-US" dirty="0" smtClean="0"/>
          </a:p>
          <a:p>
            <a:r>
              <a:rPr lang="en-US" dirty="0" err="1" smtClean="0"/>
              <a:t>target_hw</a:t>
            </a:r>
            <a:endParaRPr lang="en-US" dirty="0" smtClean="0"/>
          </a:p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Name Attributes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24800" y="6400800"/>
            <a:ext cx="533400" cy="152400"/>
          </a:xfrm>
        </p:spPr>
        <p:txBody>
          <a:bodyPr/>
          <a:lstStyle/>
          <a:p>
            <a:r>
              <a:rPr lang="en-US" dirty="0" smtClean="0"/>
              <a:t>Page  </a:t>
            </a:r>
            <a:fld id="{E40CCABB-9BBC-49C5-99B3-2E0B57D184A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2590800"/>
            <a:ext cx="399981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  <a:cs typeface="Courier New" pitchFamily="49" charset="0"/>
              </a:rPr>
              <a:t>Carried over from CPE 2.2</a:t>
            </a:r>
            <a:endParaRPr lang="en-US" sz="2400" dirty="0">
              <a:latin typeface="+mn-lt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5029200"/>
            <a:ext cx="2406429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  <a:cs typeface="Courier New" pitchFamily="49" charset="0"/>
              </a:rPr>
              <a:t>New in CPE 2.3</a:t>
            </a:r>
            <a:endParaRPr lang="en-US" sz="2400" dirty="0">
              <a:latin typeface="+mn-lt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5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Well-Formed Name and Bindings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cpe:2.3:o:vend:prod:1.0:-:*:*:home:-:x64:-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1671" y="3200400"/>
            <a:ext cx="792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b="1" dirty="0" err="1" smtClean="0"/>
              <a:t>wfn</a:t>
            </a:r>
            <a:r>
              <a:rPr lang="en-US" b="1" dirty="0" smtClean="0"/>
              <a:t>:[part=“o”, vendor=“vend”, product=“prod”, version=“1.0”, </a:t>
            </a:r>
            <a:br>
              <a:rPr lang="en-US" b="1" dirty="0" smtClean="0"/>
            </a:br>
            <a:r>
              <a:rPr lang="en-US" b="1" dirty="0" smtClean="0"/>
              <a:t>update=NA, edition=ANY, language=ANY,</a:t>
            </a:r>
            <a:br>
              <a:rPr lang="en-US" b="1" dirty="0" smtClean="0"/>
            </a:br>
            <a:r>
              <a:rPr lang="en-US" b="1" dirty="0" err="1" smtClean="0"/>
              <a:t>sw_edition</a:t>
            </a:r>
            <a:r>
              <a:rPr lang="en-US" b="1" dirty="0" smtClean="0"/>
              <a:t>=“home”, </a:t>
            </a:r>
            <a:r>
              <a:rPr lang="en-US" b="1" dirty="0" err="1"/>
              <a:t>target_sw</a:t>
            </a:r>
            <a:r>
              <a:rPr lang="en-US" b="1" dirty="0"/>
              <a:t>=NA, </a:t>
            </a:r>
            <a:r>
              <a:rPr lang="en-US" b="1" dirty="0" err="1" smtClean="0"/>
              <a:t>target_hw</a:t>
            </a:r>
            <a:r>
              <a:rPr lang="en-US" b="1" dirty="0" smtClean="0"/>
              <a:t>=“x64”, other=NA]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err="1"/>
              <a:t>cpe</a:t>
            </a:r>
            <a:r>
              <a:rPr lang="en-US" sz="2400" b="1" dirty="0" smtClean="0"/>
              <a:t>:/o:vend:prod:1.0:-:~~home~-~x64~-</a:t>
            </a:r>
            <a:endParaRPr lang="en-US" sz="2400" b="1" dirty="0"/>
          </a:p>
        </p:txBody>
      </p:sp>
      <p:sp>
        <p:nvSpPr>
          <p:cNvPr id="8" name="Up Arrow 7"/>
          <p:cNvSpPr/>
          <p:nvPr/>
        </p:nvSpPr>
        <p:spPr bwMode="auto">
          <a:xfrm>
            <a:off x="4419600" y="2438400"/>
            <a:ext cx="533400" cy="609600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392705" y="4267200"/>
            <a:ext cx="609600" cy="762000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8039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URI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671" y="283106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WFN (notation only)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48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Formatted Strings (1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cpe:2.3:o:vend:prod:1.0:-:*:*:home:-:x64:-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515276" y="1903427"/>
            <a:ext cx="1151724" cy="457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 bwMode="auto">
          <a:xfrm>
            <a:off x="2091138" y="2360627"/>
            <a:ext cx="383362" cy="745123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223488" y="3105750"/>
            <a:ext cx="502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Distinctive prefix with CPE version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51816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err="1"/>
              <a:t>cpe</a:t>
            </a:r>
            <a:r>
              <a:rPr lang="en-US" sz="2400" b="1" dirty="0" smtClean="0"/>
              <a:t>:/o:vend:prod:1.0:-:~~home~-~x64~-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48039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URI binding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68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3392734"/>
            <a:ext cx="7696200" cy="3052271"/>
          </a:xfrm>
        </p:spPr>
        <p:txBody>
          <a:bodyPr/>
          <a:lstStyle/>
          <a:p>
            <a:r>
              <a:rPr lang="en-US" b="0" dirty="0" smtClean="0"/>
              <a:t>Uppercase </a:t>
            </a:r>
            <a:r>
              <a:rPr lang="en-US" b="0" dirty="0"/>
              <a:t>letters, lowercase </a:t>
            </a:r>
            <a:r>
              <a:rPr lang="en-US" b="0" dirty="0" smtClean="0"/>
              <a:t>letters, </a:t>
            </a:r>
            <a:r>
              <a:rPr lang="en-US" b="0" dirty="0"/>
              <a:t>digit </a:t>
            </a:r>
            <a:r>
              <a:rPr lang="en-US" b="0" dirty="0" smtClean="0"/>
              <a:t>characters, hyphen and period </a:t>
            </a:r>
            <a:r>
              <a:rPr lang="en-US" b="0" dirty="0"/>
              <a:t>MAY be </a:t>
            </a:r>
            <a:r>
              <a:rPr lang="en-US" b="0" dirty="0" smtClean="0"/>
              <a:t>used.</a:t>
            </a:r>
            <a:endParaRPr lang="en-US" b="0" dirty="0"/>
          </a:p>
          <a:p>
            <a:r>
              <a:rPr lang="en-US" b="0" dirty="0" smtClean="0"/>
              <a:t>The </a:t>
            </a:r>
            <a:r>
              <a:rPr lang="en-US" b="0" i="1" dirty="0"/>
              <a:t>underscore </a:t>
            </a:r>
            <a:r>
              <a:rPr lang="en-US" b="0" dirty="0" smtClean="0"/>
              <a:t>MAY </a:t>
            </a:r>
            <a:r>
              <a:rPr lang="en-US" b="0" dirty="0"/>
              <a:t>be used, and it SHOULD be used in place of whitespace characters (which SHALL NOT be used). </a:t>
            </a:r>
          </a:p>
          <a:p>
            <a:r>
              <a:rPr lang="en-US" b="0" dirty="0" smtClean="0"/>
              <a:t>The </a:t>
            </a:r>
            <a:r>
              <a:rPr lang="en-US" b="0" dirty="0"/>
              <a:t>backslash </a:t>
            </a:r>
            <a:r>
              <a:rPr lang="en-US" b="0" dirty="0" smtClean="0"/>
              <a:t>MAY </a:t>
            </a:r>
            <a:r>
              <a:rPr lang="en-US" b="0" dirty="0"/>
              <a:t>be used, and is designated the </a:t>
            </a:r>
            <a:r>
              <a:rPr lang="en-US" b="0" i="1" dirty="0"/>
              <a:t>escape </a:t>
            </a:r>
            <a:r>
              <a:rPr lang="en-US" b="0" i="1" dirty="0" smtClean="0"/>
              <a:t>character.  </a:t>
            </a:r>
            <a:r>
              <a:rPr lang="en-US" b="0" dirty="0" smtClean="0"/>
              <a:t>A character preceded by the escape character is said to be </a:t>
            </a:r>
            <a:r>
              <a:rPr lang="en-US" b="0" i="1" dirty="0" smtClean="0"/>
              <a:t>quoted</a:t>
            </a:r>
            <a:r>
              <a:rPr lang="en-US" b="0" dirty="0" smtClean="0"/>
              <a:t>.</a:t>
            </a:r>
            <a:endParaRPr lang="en-US" b="0" i="1" dirty="0" smtClean="0"/>
          </a:p>
          <a:p>
            <a:r>
              <a:rPr lang="en-US" b="0" dirty="0" smtClean="0"/>
              <a:t>All other printable </a:t>
            </a:r>
            <a:r>
              <a:rPr lang="en-US" b="0" dirty="0"/>
              <a:t>non-alphanumeric characters </a:t>
            </a:r>
            <a:r>
              <a:rPr lang="en-US" b="0" dirty="0" smtClean="0"/>
              <a:t>MUST </a:t>
            </a:r>
            <a:r>
              <a:rPr lang="en-US" b="0" dirty="0"/>
              <a:t>be quoted when embedded </a:t>
            </a:r>
            <a:r>
              <a:rPr lang="en-US" b="0" dirty="0" smtClean="0"/>
              <a:t>in attribute values.</a:t>
            </a:r>
            <a:endParaRPr lang="en-US" b="0" dirty="0"/>
          </a:p>
          <a:p>
            <a:endParaRPr lang="en-US" b="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Formatted Strings (2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cpe:2.3:o:micro\$oft:Prod_Uct:1.0:-:*:*:home:-:x64:-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51238" y="1903427"/>
            <a:ext cx="443512" cy="457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 bwMode="auto">
          <a:xfrm>
            <a:off x="3272994" y="2360627"/>
            <a:ext cx="221756" cy="534973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456248" y="2802717"/>
            <a:ext cx="507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Quoted printable non-alphanumeric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75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3581400"/>
            <a:ext cx="7696200" cy="2522538"/>
          </a:xfrm>
        </p:spPr>
        <p:txBody>
          <a:bodyPr/>
          <a:lstStyle/>
          <a:p>
            <a:r>
              <a:rPr lang="en-US" b="0" dirty="0" smtClean="0"/>
              <a:t>The </a:t>
            </a:r>
            <a:r>
              <a:rPr lang="en-US" b="0" i="1" dirty="0"/>
              <a:t>asterisk </a:t>
            </a:r>
            <a:r>
              <a:rPr lang="en-US" b="0" dirty="0"/>
              <a:t>(x2a) and the </a:t>
            </a:r>
            <a:r>
              <a:rPr lang="en-US" b="0" i="1" dirty="0"/>
              <a:t>question mark </a:t>
            </a:r>
            <a:r>
              <a:rPr lang="en-US" b="0" dirty="0"/>
              <a:t>(x3f) MAY be used, and are designated </a:t>
            </a:r>
            <a:r>
              <a:rPr lang="en-US" b="0" i="1" dirty="0"/>
              <a:t>special </a:t>
            </a:r>
            <a:r>
              <a:rPr lang="en-US" b="0" i="1" dirty="0" smtClean="0"/>
              <a:t>characters.  </a:t>
            </a:r>
            <a:r>
              <a:rPr lang="en-US" b="0" dirty="0" smtClean="0"/>
              <a:t>Quote them to block any special interpretation.</a:t>
            </a:r>
          </a:p>
          <a:p>
            <a:r>
              <a:rPr lang="en-US" b="0" dirty="0" smtClean="0"/>
              <a:t>A </a:t>
            </a:r>
            <a:r>
              <a:rPr lang="en-US" b="0" dirty="0"/>
              <a:t>special character MAY be included at the beginning of an otherwise non-empty value string, and/or at the end of the string. A special character MUST NOT be embedded within a value string. </a:t>
            </a:r>
            <a:r>
              <a:rPr lang="en-US" b="0" dirty="0" smtClean="0"/>
              <a:t>The </a:t>
            </a:r>
            <a:r>
              <a:rPr lang="en-US" b="0" dirty="0"/>
              <a:t>asterisk MUST NOT be used more than once in </a:t>
            </a:r>
            <a:r>
              <a:rPr lang="en-US" b="0" dirty="0" smtClean="0"/>
              <a:t>sequence</a:t>
            </a:r>
            <a:r>
              <a:rPr lang="en-US" b="0" dirty="0"/>
              <a:t>. </a:t>
            </a:r>
            <a:r>
              <a:rPr lang="en-US" b="0" dirty="0" smtClean="0"/>
              <a:t>The </a:t>
            </a:r>
            <a:r>
              <a:rPr lang="en-US" b="0" dirty="0"/>
              <a:t>question mark MAY be used more than once in </a:t>
            </a:r>
            <a:r>
              <a:rPr lang="en-US" b="0" dirty="0" smtClean="0"/>
              <a:t>sequence. </a:t>
            </a:r>
            <a:endParaRPr lang="en-US" b="0" dirty="0"/>
          </a:p>
          <a:p>
            <a:endParaRPr lang="en-US" b="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Formatted Strings (3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cpe:2.3:o:vend\*:win_?:1.0:-:*:*:home:-:x64:-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359238" y="1897389"/>
            <a:ext cx="443512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 bwMode="auto">
          <a:xfrm flipH="1">
            <a:off x="3429000" y="2366665"/>
            <a:ext cx="151994" cy="528935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82889" y="2802717"/>
            <a:ext cx="309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Quoted special character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50244" y="1897389"/>
            <a:ext cx="443512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574937" y="2366665"/>
            <a:ext cx="218819" cy="528935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764078" y="2802717"/>
            <a:ext cx="377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Unquoted special character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19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3657600"/>
            <a:ext cx="7696200" cy="2522538"/>
          </a:xfrm>
        </p:spPr>
        <p:txBody>
          <a:bodyPr/>
          <a:lstStyle/>
          <a:p>
            <a:r>
              <a:rPr lang="en-US" b="0" dirty="0" smtClean="0"/>
              <a:t>Used by itself as an attribute value, the asterisk represents the logical value ANY.</a:t>
            </a:r>
            <a:endParaRPr lang="en-US" b="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Formatted Strings (4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cpe:2.3:o:vend\*:win_?:1.0:-:*:*:home:-:x64:-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457500" y="1897389"/>
            <a:ext cx="221756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5181600" y="2366664"/>
            <a:ext cx="386778" cy="528935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305300" y="2876509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Logical ANY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61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2.2 “edition” component is deprecated in 2.3</a:t>
            </a:r>
          </a:p>
          <a:p>
            <a:r>
              <a:rPr lang="en-US" dirty="0" smtClean="0"/>
              <a:t>Instead, we break edition-related information into four new attributes:</a:t>
            </a:r>
          </a:p>
          <a:p>
            <a:pPr lvl="1"/>
            <a:r>
              <a:rPr lang="en-US" dirty="0" err="1" smtClean="0"/>
              <a:t>Sw_edition</a:t>
            </a:r>
            <a:endParaRPr lang="en-US" dirty="0" smtClean="0"/>
          </a:p>
          <a:p>
            <a:pPr lvl="1"/>
            <a:r>
              <a:rPr lang="en-US" dirty="0" err="1" smtClean="0"/>
              <a:t>Target_sw</a:t>
            </a:r>
            <a:endParaRPr lang="en-US" dirty="0" smtClean="0"/>
          </a:p>
          <a:p>
            <a:pPr lvl="1"/>
            <a:r>
              <a:rPr lang="en-US" dirty="0" err="1" smtClean="0"/>
              <a:t>Target_hw</a:t>
            </a:r>
            <a:endParaRPr lang="en-US" dirty="0" smtClean="0"/>
          </a:p>
          <a:p>
            <a:pPr lvl="1"/>
            <a:r>
              <a:rPr lang="en-US" dirty="0" smtClean="0"/>
              <a:t>Other</a:t>
            </a:r>
          </a:p>
          <a:p>
            <a:r>
              <a:rPr lang="en-US" dirty="0" smtClean="0"/>
              <a:t>These attributes appear explicitly in formatted strings</a:t>
            </a:r>
          </a:p>
          <a:p>
            <a:r>
              <a:rPr lang="en-US" dirty="0" smtClean="0"/>
              <a:t>For backward compatibility we need a way to store this information consistently in 2.2 URIs</a:t>
            </a:r>
          </a:p>
          <a:p>
            <a:r>
              <a:rPr lang="en-US" dirty="0" smtClean="0"/>
              <a:t>Solution: “pack” new data into 2.2 edition component, using tildes as separators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“Packing” Attributes in URIs (1 of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“Packing” Attributes in URIs </a:t>
            </a:r>
            <a:r>
              <a:rPr lang="en-US" dirty="0" smtClean="0"/>
              <a:t>(2 </a:t>
            </a:r>
            <a:r>
              <a:rPr lang="en-US" dirty="0"/>
              <a:t>of </a:t>
            </a:r>
            <a:r>
              <a:rPr lang="en-US" dirty="0" smtClean="0"/>
              <a:t>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cpe:2.3:o:vend:prod:1.0:-:foo:*:bar:baz:x64:bletch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1671" y="3200400"/>
            <a:ext cx="792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b="1" dirty="0" err="1" smtClean="0"/>
              <a:t>wfn</a:t>
            </a:r>
            <a:r>
              <a:rPr lang="en-US" b="1" dirty="0" smtClean="0"/>
              <a:t>:[part=“o”, vendor=“vend”, product=“prod”, version=“1.0”, </a:t>
            </a:r>
            <a:br>
              <a:rPr lang="en-US" b="1" dirty="0" smtClean="0"/>
            </a:br>
            <a:r>
              <a:rPr lang="en-US" b="1" dirty="0" smtClean="0"/>
              <a:t>update=NA, edition=“foo”, language=ANY,</a:t>
            </a:r>
            <a:br>
              <a:rPr lang="en-US" b="1" dirty="0" smtClean="0"/>
            </a:br>
            <a:r>
              <a:rPr lang="en-US" b="1" dirty="0" err="1" smtClean="0"/>
              <a:t>sw_edition</a:t>
            </a:r>
            <a:r>
              <a:rPr lang="en-US" b="1" dirty="0" smtClean="0"/>
              <a:t>=“bar”, </a:t>
            </a:r>
            <a:r>
              <a:rPr lang="en-US" b="1" dirty="0" err="1" smtClean="0"/>
              <a:t>target_sw</a:t>
            </a:r>
            <a:r>
              <a:rPr lang="en-US" b="1" dirty="0" smtClean="0"/>
              <a:t>=“</a:t>
            </a:r>
            <a:r>
              <a:rPr lang="en-US" b="1" dirty="0" err="1" smtClean="0"/>
              <a:t>baz</a:t>
            </a:r>
            <a:r>
              <a:rPr lang="en-US" b="1" dirty="0" smtClean="0"/>
              <a:t>”, </a:t>
            </a:r>
            <a:r>
              <a:rPr lang="en-US" b="1" dirty="0" err="1" smtClean="0"/>
              <a:t>target_hw</a:t>
            </a:r>
            <a:r>
              <a:rPr lang="en-US" b="1" dirty="0" smtClean="0"/>
              <a:t>=“x64”, other=“</a:t>
            </a:r>
            <a:r>
              <a:rPr lang="en-US" b="1" dirty="0" err="1" smtClean="0"/>
              <a:t>bletch</a:t>
            </a:r>
            <a:r>
              <a:rPr lang="en-US" b="1" dirty="0" smtClean="0"/>
              <a:t>”]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err="1"/>
              <a:t>cpe</a:t>
            </a:r>
            <a:r>
              <a:rPr lang="en-US" sz="2400" b="1" dirty="0" smtClean="0"/>
              <a:t>:/o:vend:prod:1.0:-:~foo~bar~baz~x64~bletch</a:t>
            </a:r>
            <a:endParaRPr lang="en-US" sz="2400" b="1" dirty="0"/>
          </a:p>
        </p:txBody>
      </p:sp>
      <p:sp>
        <p:nvSpPr>
          <p:cNvPr id="8" name="Up Arrow 7"/>
          <p:cNvSpPr/>
          <p:nvPr/>
        </p:nvSpPr>
        <p:spPr bwMode="auto">
          <a:xfrm>
            <a:off x="4419600" y="2438400"/>
            <a:ext cx="533400" cy="609600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392705" y="4267200"/>
            <a:ext cx="609600" cy="762000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8039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URI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671" y="283106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WFN (notation only)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51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“Packing” Attributes in URIs </a:t>
            </a:r>
            <a:r>
              <a:rPr lang="en-US" dirty="0" smtClean="0"/>
              <a:t>(3 </a:t>
            </a:r>
            <a:r>
              <a:rPr lang="en-US" dirty="0"/>
              <a:t>of </a:t>
            </a:r>
            <a:r>
              <a:rPr lang="en-US" dirty="0" smtClean="0"/>
              <a:t>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cpe:2.3:o:vend:prod:1.0:-:foo:-:*:*:*:*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1671" y="3200400"/>
            <a:ext cx="792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b="1" dirty="0" err="1" smtClean="0"/>
              <a:t>wfn</a:t>
            </a:r>
            <a:r>
              <a:rPr lang="en-US" b="1" dirty="0" smtClean="0"/>
              <a:t>:[part=“o”, vendor=“vend”, product=“prod”, version=“1.0”, </a:t>
            </a:r>
            <a:br>
              <a:rPr lang="en-US" b="1" dirty="0" smtClean="0"/>
            </a:br>
            <a:r>
              <a:rPr lang="en-US" b="1" dirty="0" smtClean="0"/>
              <a:t>update=NA, edition=“foo”, language=NA,</a:t>
            </a:r>
            <a:br>
              <a:rPr lang="en-US" b="1" dirty="0" smtClean="0"/>
            </a:br>
            <a:r>
              <a:rPr lang="en-US" b="1" dirty="0" err="1" smtClean="0"/>
              <a:t>sw_edition</a:t>
            </a:r>
            <a:r>
              <a:rPr lang="en-US" b="1" dirty="0" smtClean="0"/>
              <a:t>=ANY, </a:t>
            </a:r>
            <a:r>
              <a:rPr lang="en-US" b="1" dirty="0" err="1" smtClean="0"/>
              <a:t>target_sw</a:t>
            </a:r>
            <a:r>
              <a:rPr lang="en-US" b="1" dirty="0" smtClean="0"/>
              <a:t>=ANY, </a:t>
            </a:r>
            <a:r>
              <a:rPr lang="en-US" b="1" dirty="0" err="1" smtClean="0"/>
              <a:t>target_hw</a:t>
            </a:r>
            <a:r>
              <a:rPr lang="en-US" b="1" dirty="0" smtClean="0"/>
              <a:t>=ANY, other=ANY]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err="1"/>
              <a:t>cpe</a:t>
            </a:r>
            <a:r>
              <a:rPr lang="en-US" sz="2400" b="1" dirty="0" smtClean="0"/>
              <a:t>:/o:vend:prod:1.0:-:foo:-</a:t>
            </a:r>
            <a:endParaRPr lang="en-US" sz="2400" b="1" dirty="0"/>
          </a:p>
        </p:txBody>
      </p:sp>
      <p:sp>
        <p:nvSpPr>
          <p:cNvPr id="8" name="Up Arrow 7"/>
          <p:cNvSpPr/>
          <p:nvPr/>
        </p:nvSpPr>
        <p:spPr bwMode="auto">
          <a:xfrm>
            <a:off x="4419600" y="2438400"/>
            <a:ext cx="533400" cy="609600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392705" y="4267200"/>
            <a:ext cx="609600" cy="762000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8039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URI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671" y="283106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WFN (notation only)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1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Special Characters in URIs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smtClean="0"/>
              <a:t>cpe:2.3:o:vend*:prod?:1.0:*:*:*:*:*:*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1671" y="3200400"/>
            <a:ext cx="79248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b="1" dirty="0" err="1" smtClean="0"/>
              <a:t>wfn</a:t>
            </a:r>
            <a:r>
              <a:rPr lang="en-US" b="1" dirty="0" smtClean="0"/>
              <a:t>:[part=“o”, vendor=“vend*”, product=“prod?”, version=“1.0”, </a:t>
            </a:r>
            <a:br>
              <a:rPr lang="en-US" b="1" dirty="0" smtClean="0"/>
            </a:br>
            <a:r>
              <a:rPr lang="en-US" b="1" dirty="0" smtClean="0"/>
              <a:t>update=ANY, edition=ANY, language=ANY,</a:t>
            </a:r>
            <a:br>
              <a:rPr lang="en-US" b="1" dirty="0" smtClean="0"/>
            </a:br>
            <a:r>
              <a:rPr lang="en-US" b="1" dirty="0" err="1" smtClean="0"/>
              <a:t>sw_edition</a:t>
            </a:r>
            <a:r>
              <a:rPr lang="en-US" b="1" dirty="0" smtClean="0"/>
              <a:t>=ANY, </a:t>
            </a:r>
            <a:r>
              <a:rPr lang="en-US" b="1" dirty="0" err="1" smtClean="0"/>
              <a:t>target_sw</a:t>
            </a:r>
            <a:r>
              <a:rPr lang="en-US" b="1" dirty="0" smtClean="0"/>
              <a:t>=ANY, </a:t>
            </a:r>
            <a:r>
              <a:rPr lang="en-US" b="1" dirty="0" err="1" smtClean="0"/>
              <a:t>target_hw</a:t>
            </a:r>
            <a:r>
              <a:rPr lang="en-US" b="1" dirty="0" smtClean="0"/>
              <a:t>=ANY, other=ANY]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181600"/>
            <a:ext cx="79248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400" b="1" dirty="0" err="1"/>
              <a:t>cpe</a:t>
            </a:r>
            <a:r>
              <a:rPr lang="en-US" sz="2400" b="1" dirty="0" smtClean="0"/>
              <a:t>:/o:vend%01:prod%00:1.0</a:t>
            </a:r>
            <a:endParaRPr lang="en-US" sz="2400" b="1" dirty="0"/>
          </a:p>
        </p:txBody>
      </p:sp>
      <p:sp>
        <p:nvSpPr>
          <p:cNvPr id="8" name="Up Arrow 7"/>
          <p:cNvSpPr/>
          <p:nvPr/>
        </p:nvSpPr>
        <p:spPr bwMode="auto">
          <a:xfrm>
            <a:off x="4419600" y="2438400"/>
            <a:ext cx="533400" cy="609600"/>
          </a:xfrm>
          <a:prstGeom prst="up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4392705" y="4267200"/>
            <a:ext cx="609600" cy="762000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Formatted string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8039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URI binding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671" y="283106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WFN (notation only)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026530" y="1897389"/>
            <a:ext cx="307469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056522" y="1897389"/>
            <a:ext cx="307469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056522" y="5172084"/>
            <a:ext cx="744078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486400" y="5172084"/>
            <a:ext cx="744078" cy="4692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0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CPE Update</a:t>
            </a:r>
          </a:p>
          <a:p>
            <a:r>
              <a:rPr lang="en-US" dirty="0" smtClean="0"/>
              <a:t>CPE 2.3 Summary of Changes</a:t>
            </a:r>
          </a:p>
          <a:p>
            <a:r>
              <a:rPr lang="en-US" dirty="0" smtClean="0"/>
              <a:t>Discussion Topics</a:t>
            </a:r>
          </a:p>
          <a:p>
            <a:pPr lvl="1"/>
            <a:r>
              <a:rPr lang="en-US" dirty="0" smtClean="0"/>
              <a:t>Naming</a:t>
            </a:r>
          </a:p>
          <a:p>
            <a:pPr lvl="1"/>
            <a:r>
              <a:rPr lang="en-US" dirty="0" smtClean="0"/>
              <a:t>Dictionary</a:t>
            </a:r>
          </a:p>
          <a:p>
            <a:pPr lvl="1"/>
            <a:r>
              <a:rPr lang="en-US" dirty="0" smtClean="0"/>
              <a:t>Matching (time permitting)</a:t>
            </a:r>
          </a:p>
          <a:p>
            <a:r>
              <a:rPr lang="en-US" dirty="0" smtClean="0"/>
              <a:t>Feedback Forum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43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related to transitioning Dictionary to 2.3</a:t>
            </a:r>
          </a:p>
          <a:p>
            <a:pPr lvl="1"/>
            <a:r>
              <a:rPr lang="en-US" dirty="0" smtClean="0"/>
              <a:t>Elimination of non-identifier names</a:t>
            </a:r>
          </a:p>
          <a:p>
            <a:pPr lvl="1"/>
            <a:r>
              <a:rPr lang="en-US" dirty="0" smtClean="0"/>
              <a:t>Elimination of abbreviations</a:t>
            </a:r>
          </a:p>
          <a:p>
            <a:pPr lvl="1"/>
            <a:r>
              <a:rPr lang="en-US" dirty="0" smtClean="0"/>
              <a:t>Use of new attributes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CPE </a:t>
            </a:r>
            <a:r>
              <a:rPr lang="en-US" dirty="0" smtClean="0"/>
              <a:t>2.3 Dictionary: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Discussion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06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situation:</a:t>
            </a:r>
          </a:p>
          <a:p>
            <a:pPr lvl="1"/>
            <a:r>
              <a:rPr lang="en-US" dirty="0" smtClean="0"/>
              <a:t>CPE 2.2 dictionary contains many prefixes of other names, e.g., </a:t>
            </a:r>
            <a:r>
              <a:rPr lang="en-US" dirty="0" err="1" smtClean="0"/>
              <a:t>cpe</a:t>
            </a:r>
            <a:r>
              <a:rPr lang="en-US" dirty="0" smtClean="0"/>
              <a:t>:/</a:t>
            </a:r>
            <a:r>
              <a:rPr lang="en-US" dirty="0" err="1" smtClean="0"/>
              <a:t>a:vend</a:t>
            </a:r>
            <a:r>
              <a:rPr lang="en-US" dirty="0" smtClean="0"/>
              <a:t>, </a:t>
            </a:r>
            <a:r>
              <a:rPr lang="en-US" dirty="0" err="1" smtClean="0"/>
              <a:t>cpe</a:t>
            </a:r>
            <a:r>
              <a:rPr lang="en-US" dirty="0" smtClean="0"/>
              <a:t>:/</a:t>
            </a:r>
            <a:r>
              <a:rPr lang="en-US" dirty="0" err="1" smtClean="0"/>
              <a:t>a:vend:prod</a:t>
            </a:r>
            <a:r>
              <a:rPr lang="en-US" dirty="0" smtClean="0"/>
              <a:t>, </a:t>
            </a:r>
            <a:r>
              <a:rPr lang="en-US" dirty="0" err="1" smtClean="0"/>
              <a:t>cpe</a:t>
            </a:r>
            <a:r>
              <a:rPr lang="en-US" dirty="0" smtClean="0"/>
              <a:t>:/a:vend:prod:1.0, …</a:t>
            </a:r>
          </a:p>
          <a:p>
            <a:pPr lvl="1"/>
            <a:r>
              <a:rPr lang="en-US" dirty="0" smtClean="0"/>
              <a:t>Two reasons:</a:t>
            </a:r>
          </a:p>
          <a:p>
            <a:pPr lvl="2"/>
            <a:r>
              <a:rPr lang="en-US" dirty="0" smtClean="0"/>
              <a:t>CPE 2.2 requirement that all valid CPE names be in dictionary</a:t>
            </a:r>
          </a:p>
          <a:p>
            <a:pPr lvl="2"/>
            <a:r>
              <a:rPr lang="en-US" dirty="0" smtClean="0"/>
              <a:t>Perceived utility of maintaining metadata for “abstract products”, e.g., </a:t>
            </a:r>
            <a:r>
              <a:rPr lang="en-US" dirty="0" err="1" smtClean="0"/>
              <a:t>cpe</a:t>
            </a:r>
            <a:r>
              <a:rPr lang="en-US" dirty="0" smtClean="0"/>
              <a:t>:/</a:t>
            </a:r>
            <a:r>
              <a:rPr lang="en-US" dirty="0" err="1" smtClean="0"/>
              <a:t>o:microsoft:windows_xp</a:t>
            </a:r>
            <a:endParaRPr lang="en-US" dirty="0" smtClean="0"/>
          </a:p>
          <a:p>
            <a:pPr lvl="1"/>
            <a:r>
              <a:rPr lang="en-US" dirty="0" smtClean="0"/>
              <a:t>But this is very costly to maintain</a:t>
            </a:r>
          </a:p>
          <a:p>
            <a:r>
              <a:rPr lang="en-US" dirty="0" smtClean="0"/>
              <a:t>CPE 2.3 response:</a:t>
            </a:r>
          </a:p>
          <a:p>
            <a:pPr lvl="1"/>
            <a:r>
              <a:rPr lang="en-US" dirty="0" smtClean="0"/>
              <a:t>Distinguish “identifier names” from other names</a:t>
            </a:r>
          </a:p>
          <a:p>
            <a:pPr lvl="2"/>
            <a:r>
              <a:rPr lang="en-US" dirty="0"/>
              <a:t>Identifier names </a:t>
            </a:r>
            <a:r>
              <a:rPr lang="en-US" dirty="0" smtClean="0"/>
              <a:t>intended to uniquely </a:t>
            </a:r>
            <a:r>
              <a:rPr lang="en-US" dirty="0"/>
              <a:t>identify a single product class</a:t>
            </a:r>
          </a:p>
          <a:p>
            <a:pPr lvl="1"/>
            <a:r>
              <a:rPr lang="en-US" dirty="0" smtClean="0"/>
              <a:t>Restrict dictionary entries only to identifier names</a:t>
            </a:r>
          </a:p>
          <a:p>
            <a:pPr lvl="2"/>
            <a:r>
              <a:rPr lang="en-US" dirty="0" smtClean="0"/>
              <a:t>No other SUBSET/SUPERSET matches allowed in dictionary</a:t>
            </a:r>
          </a:p>
          <a:p>
            <a:pPr lvl="1"/>
            <a:r>
              <a:rPr lang="en-US" dirty="0" smtClean="0"/>
              <a:t>Deprecation used to cope with evolving per-product notion of what constitutes a single product class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Dictionary:</a:t>
            </a:r>
            <a:br>
              <a:rPr lang="en-US" dirty="0" smtClean="0"/>
            </a:br>
            <a:r>
              <a:rPr lang="en-US" dirty="0" smtClean="0"/>
              <a:t>Elimination of Non-Identifier Names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05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situation:</a:t>
            </a:r>
          </a:p>
          <a:p>
            <a:pPr lvl="1"/>
            <a:r>
              <a:rPr lang="en-US" dirty="0" smtClean="0"/>
              <a:t>CPE 2.2 recommended use of abbreviations in many name components, e.g.,</a:t>
            </a:r>
          </a:p>
          <a:p>
            <a:pPr lvl="2"/>
            <a:r>
              <a:rPr lang="en-US" dirty="0" smtClean="0"/>
              <a:t>Internet Explorer =&gt; IE</a:t>
            </a:r>
          </a:p>
          <a:p>
            <a:pPr lvl="2"/>
            <a:r>
              <a:rPr lang="en-US" dirty="0" smtClean="0"/>
              <a:t>Service Pack =&gt; SP</a:t>
            </a:r>
          </a:p>
          <a:p>
            <a:pPr lvl="2"/>
            <a:r>
              <a:rPr lang="en-US" dirty="0" smtClean="0"/>
              <a:t>Professional =&gt; PRO</a:t>
            </a:r>
          </a:p>
          <a:p>
            <a:pPr lvl="1"/>
            <a:r>
              <a:rPr lang="en-US" dirty="0" smtClean="0"/>
              <a:t>But this approach thwarts automated approaches to mapping inventory data to CPE names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Identify existing names that use abbreviations, deprecate, replace with new names without abbreviations</a:t>
            </a:r>
          </a:p>
          <a:p>
            <a:pPr lvl="1"/>
            <a:r>
              <a:rPr lang="en-US" dirty="0" smtClean="0"/>
              <a:t>Concerns:</a:t>
            </a:r>
          </a:p>
          <a:p>
            <a:pPr lvl="2"/>
            <a:r>
              <a:rPr lang="en-US" dirty="0" smtClean="0"/>
              <a:t>Names become longer</a:t>
            </a:r>
          </a:p>
          <a:p>
            <a:pPr lvl="2"/>
            <a:r>
              <a:rPr lang="en-US" dirty="0" smtClean="0"/>
              <a:t>Significant amount of labor</a:t>
            </a:r>
          </a:p>
          <a:p>
            <a:pPr lvl="2"/>
            <a:r>
              <a:rPr lang="en-US" dirty="0" smtClean="0"/>
              <a:t>Many deprecations, new names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CPE 2.3 Dictionary:</a:t>
            </a:r>
            <a:br>
              <a:rPr lang="en-US" dirty="0"/>
            </a:br>
            <a:r>
              <a:rPr lang="en-US" dirty="0"/>
              <a:t>Elimination of </a:t>
            </a:r>
            <a:r>
              <a:rPr lang="en-US" dirty="0" smtClean="0"/>
              <a:t>Abbreviations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82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situation:</a:t>
            </a:r>
          </a:p>
          <a:p>
            <a:pPr lvl="1"/>
            <a:r>
              <a:rPr lang="en-US" dirty="0" smtClean="0"/>
              <a:t>Edition component has become a dumping ground for different edition-related data items</a:t>
            </a:r>
          </a:p>
          <a:p>
            <a:pPr lvl="1"/>
            <a:r>
              <a:rPr lang="en-US" dirty="0" smtClean="0"/>
              <a:t>CPE 2.3 adds four new attributes to give these items a more consistent “home”—let’s use them</a:t>
            </a:r>
          </a:p>
          <a:p>
            <a:r>
              <a:rPr lang="en-US" dirty="0" smtClean="0"/>
              <a:t>To do:</a:t>
            </a:r>
          </a:p>
          <a:p>
            <a:pPr lvl="1"/>
            <a:r>
              <a:rPr lang="en-US" dirty="0" smtClean="0"/>
              <a:t>Clarify definitions/usage of software edition, target software, target hardware, other</a:t>
            </a:r>
          </a:p>
          <a:p>
            <a:pPr lvl="1"/>
            <a:r>
              <a:rPr lang="en-US" dirty="0" smtClean="0"/>
              <a:t>Should “target software” values be taken from a “valid values” list, with defined mappings to other CPE names?</a:t>
            </a:r>
          </a:p>
          <a:p>
            <a:pPr lvl="2"/>
            <a:r>
              <a:rPr lang="en-US" dirty="0" smtClean="0"/>
              <a:t>E.g., win7 =&gt; cpe:2.3:microsoft:windows_7:*:*:*:*:*:*:*:*</a:t>
            </a:r>
          </a:p>
          <a:p>
            <a:pPr lvl="1"/>
            <a:r>
              <a:rPr lang="en-US" dirty="0" smtClean="0"/>
              <a:t>Could we define a “valid values” list for target hardware?</a:t>
            </a:r>
          </a:p>
          <a:p>
            <a:pPr lvl="2"/>
            <a:r>
              <a:rPr lang="en-US" dirty="0" smtClean="0"/>
              <a:t>E.g., x32, x64, </a:t>
            </a:r>
            <a:r>
              <a:rPr lang="en-US" dirty="0" err="1" smtClean="0"/>
              <a:t>sparc</a:t>
            </a:r>
            <a:r>
              <a:rPr lang="en-US" dirty="0" smtClean="0"/>
              <a:t>, …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Dictionary:</a:t>
            </a:r>
            <a:br>
              <a:rPr lang="en-US" dirty="0" smtClean="0"/>
            </a:br>
            <a:r>
              <a:rPr lang="en-US" dirty="0" smtClean="0"/>
              <a:t>Use of New Attributes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9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set-theoretic approach</a:t>
            </a:r>
          </a:p>
          <a:p>
            <a:r>
              <a:rPr lang="en-US" dirty="0" smtClean="0"/>
              <a:t>Breakup of CPE 2.2’s </a:t>
            </a:r>
            <a:r>
              <a:rPr lang="en-US" dirty="0" err="1" smtClean="0"/>
              <a:t>CPE_Name_Match</a:t>
            </a:r>
            <a:r>
              <a:rPr lang="en-US" dirty="0" smtClean="0"/>
              <a:t> into multiple functions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CPE </a:t>
            </a:r>
            <a:r>
              <a:rPr lang="en-US" dirty="0" smtClean="0"/>
              <a:t>2.3 Matching: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Discussion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77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matching algorithms specified in terms of WFNs</a:t>
            </a:r>
          </a:p>
          <a:p>
            <a:pPr lvl="1"/>
            <a:r>
              <a:rPr lang="en-US" dirty="0" smtClean="0"/>
              <a:t>So matching is agnostic to binding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Specified functions: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Compare_WFNs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(source, target)</a:t>
            </a:r>
          </a:p>
          <a:p>
            <a:pPr lvl="2"/>
            <a:r>
              <a:rPr lang="en-US" dirty="0" err="1" smtClean="0"/>
              <a:t>Pairwise</a:t>
            </a:r>
            <a:r>
              <a:rPr lang="en-US" dirty="0" smtClean="0"/>
              <a:t> compares source attribute values to target attribute values</a:t>
            </a:r>
          </a:p>
          <a:p>
            <a:pPr lvl="2"/>
            <a:r>
              <a:rPr lang="en-US" dirty="0" smtClean="0"/>
              <a:t>Returns a table of results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CPE_x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(source, target)</a:t>
            </a:r>
          </a:p>
          <a:p>
            <a:pPr lvl="2"/>
            <a:r>
              <a:rPr lang="en-US" dirty="0" smtClean="0"/>
              <a:t>x one of DISJOINT, SUBSET, SUPERSET, EQUAL</a:t>
            </a:r>
          </a:p>
          <a:p>
            <a:pPr lvl="2"/>
            <a:r>
              <a:rPr lang="en-US" dirty="0" smtClean="0"/>
              <a:t>Compares a source WFN to a target WFN and returns TRUE if the set-theoretic relation holds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CPE </a:t>
            </a:r>
            <a:r>
              <a:rPr lang="en-US" dirty="0" smtClean="0"/>
              <a:t>2.3 </a:t>
            </a:r>
            <a:r>
              <a:rPr lang="en-US" dirty="0"/>
              <a:t>Matching:</a:t>
            </a:r>
            <a:br>
              <a:rPr lang="en-US" dirty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52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Matching</a:t>
            </a:r>
            <a:br>
              <a:rPr lang="en-US" dirty="0" smtClean="0"/>
            </a:br>
            <a:r>
              <a:rPr lang="en-US" dirty="0" smtClean="0"/>
              <a:t>Step 1 – Unbinding to WFNs (1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5181600" cy="3077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400" b="1" dirty="0" smtClean="0"/>
              <a:t>cpe:2.3:o:micro\$</a:t>
            </a:r>
            <a:r>
              <a:rPr lang="en-US" sz="1400" b="1" dirty="0" err="1" smtClean="0"/>
              <a:t>oft:windows</a:t>
            </a:r>
            <a:r>
              <a:rPr lang="en-US" sz="1400" b="1" dirty="0" smtClean="0"/>
              <a:t>_?:*:*:*:</a:t>
            </a:r>
            <a:r>
              <a:rPr lang="en-US" sz="1400" b="1" dirty="0" err="1" smtClean="0"/>
              <a:t>en-us:home</a:t>
            </a:r>
            <a:r>
              <a:rPr lang="en-US" sz="1400" b="1" dirty="0" smtClean="0"/>
              <a:t>*:-:x64:-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211633"/>
            <a:ext cx="4572000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200" b="1" dirty="0" err="1" smtClean="0"/>
              <a:t>wfn</a:t>
            </a:r>
            <a:r>
              <a:rPr lang="en-US" sz="1200" b="1" dirty="0" smtClean="0"/>
              <a:t>:[part=“o”, vendor=“micro\$oft”, product=“windows_?”, version=ANY, update=ANY, edition=ANY, language=“en\-us”, </a:t>
            </a:r>
            <a:r>
              <a:rPr lang="en-US" sz="1200" b="1" dirty="0" err="1" smtClean="0"/>
              <a:t>software_edition</a:t>
            </a:r>
            <a:r>
              <a:rPr lang="en-US" sz="1200" b="1" dirty="0" smtClean="0"/>
              <a:t>=“home*”, </a:t>
            </a:r>
            <a:r>
              <a:rPr lang="en-US" sz="1200" b="1" dirty="0" err="1"/>
              <a:t>target_sw</a:t>
            </a:r>
            <a:r>
              <a:rPr lang="en-US" sz="1200" b="1" dirty="0"/>
              <a:t>=NA, </a:t>
            </a:r>
            <a:r>
              <a:rPr lang="en-US" sz="1200" b="1" dirty="0" err="1" smtClean="0"/>
              <a:t>target_hw</a:t>
            </a:r>
            <a:r>
              <a:rPr lang="en-US" sz="1200" b="1" dirty="0" smtClean="0"/>
              <a:t>=“x64”, other=NA]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2831068"/>
            <a:ext cx="6248400" cy="3077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400" b="1" dirty="0" err="1"/>
              <a:t>cpe</a:t>
            </a:r>
            <a:r>
              <a:rPr lang="en-US" sz="1400" b="1" dirty="0" smtClean="0"/>
              <a:t>:/o:micro%24oft:windows_7:6.1:sp1:~~</a:t>
            </a:r>
            <a:r>
              <a:rPr lang="en-US" sz="1400" b="1" dirty="0" err="1" smtClean="0"/>
              <a:t>home_basic</a:t>
            </a:r>
            <a:r>
              <a:rPr lang="en-US" sz="1400" b="1" dirty="0" smtClean="0"/>
              <a:t>~-~x32~:en-us</a:t>
            </a:r>
            <a:endParaRPr lang="en-US" sz="1400" b="1" dirty="0"/>
          </a:p>
        </p:txBody>
      </p:sp>
      <p:sp>
        <p:nvSpPr>
          <p:cNvPr id="9" name="Down Arrow 8"/>
          <p:cNvSpPr/>
          <p:nvPr/>
        </p:nvSpPr>
        <p:spPr bwMode="auto">
          <a:xfrm>
            <a:off x="914400" y="2311704"/>
            <a:ext cx="609600" cy="1582562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153566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Source (formatted string)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23661" y="2461736"/>
            <a:ext cx="148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 (URI)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224" y="384230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Source WFN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7753708" y="3238676"/>
            <a:ext cx="609600" cy="1725992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5334000"/>
            <a:ext cx="5056095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200" b="1" dirty="0" err="1" smtClean="0"/>
              <a:t>wfn</a:t>
            </a:r>
            <a:r>
              <a:rPr lang="en-US" sz="1200" b="1" dirty="0" smtClean="0"/>
              <a:t>:[part=“o”, vendor=“micro\$oft”, product=“windows_7”, version=“6\.1”, update=“sp1”, edition=ANY, language=“en\-us”, </a:t>
            </a:r>
            <a:r>
              <a:rPr lang="en-US" sz="1200" b="1" dirty="0" err="1" smtClean="0"/>
              <a:t>software_edition</a:t>
            </a:r>
            <a:r>
              <a:rPr lang="en-US" sz="1200" b="1" dirty="0" smtClean="0"/>
              <a:t>=“</a:t>
            </a:r>
            <a:r>
              <a:rPr lang="en-US" sz="1200" b="1" dirty="0" err="1" smtClean="0"/>
              <a:t>home_basic</a:t>
            </a:r>
            <a:r>
              <a:rPr lang="en-US" sz="1200" b="1" dirty="0" smtClean="0"/>
              <a:t>”, </a:t>
            </a:r>
            <a:r>
              <a:rPr lang="en-US" sz="1200" b="1" dirty="0" err="1"/>
              <a:t>target_sw</a:t>
            </a:r>
            <a:r>
              <a:rPr lang="en-US" sz="1200" b="1" dirty="0"/>
              <a:t>=NA, </a:t>
            </a:r>
            <a:r>
              <a:rPr lang="en-US" sz="1200" b="1" dirty="0" err="1" smtClean="0"/>
              <a:t>target_hw</a:t>
            </a:r>
            <a:r>
              <a:rPr lang="en-US" sz="1200" b="1" dirty="0" smtClean="0"/>
              <a:t>=“x32”, other=ANY]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27122" y="4964668"/>
            <a:ext cx="1462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 WFN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215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wn Arrow 16"/>
          <p:cNvSpPr/>
          <p:nvPr/>
        </p:nvSpPr>
        <p:spPr bwMode="auto">
          <a:xfrm>
            <a:off x="4225376" y="2425304"/>
            <a:ext cx="609600" cy="2026561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Matching:</a:t>
            </a:r>
            <a:br>
              <a:rPr lang="en-US" dirty="0" smtClean="0"/>
            </a:br>
            <a:r>
              <a:rPr lang="en-US" dirty="0" smtClean="0"/>
              <a:t>Step 2 – Attribute-Level Comparison (2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35913" y="6400800"/>
            <a:ext cx="533400" cy="152400"/>
          </a:xfrm>
        </p:spPr>
        <p:txBody>
          <a:bodyPr/>
          <a:lstStyle/>
          <a:p>
            <a:fld id="{295008BC-DA31-4D19-837B-EFA4386B05F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509699"/>
            <a:ext cx="4572000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200" b="1" dirty="0" err="1" smtClean="0"/>
              <a:t>wfn</a:t>
            </a:r>
            <a:r>
              <a:rPr lang="en-US" sz="1200" b="1" dirty="0" smtClean="0"/>
              <a:t>:[part=“o”, vendor=“micro\$oft”, product=“windows_?”, version=ANY, update=ANY, edition=ANY, language=“en\-us”, </a:t>
            </a:r>
            <a:r>
              <a:rPr lang="en-US" sz="1200" b="1" dirty="0" err="1" smtClean="0"/>
              <a:t>software_edition</a:t>
            </a:r>
            <a:r>
              <a:rPr lang="en-US" sz="1200" b="1" dirty="0" smtClean="0"/>
              <a:t>=“home*”, </a:t>
            </a:r>
            <a:r>
              <a:rPr lang="en-US" sz="1200" b="1" dirty="0" err="1"/>
              <a:t>target_sw</a:t>
            </a:r>
            <a:r>
              <a:rPr lang="en-US" sz="1200" b="1" dirty="0"/>
              <a:t>=NA, </a:t>
            </a:r>
            <a:r>
              <a:rPr lang="en-US" sz="1200" b="1" dirty="0" err="1" smtClean="0"/>
              <a:t>target_hw</a:t>
            </a:r>
            <a:r>
              <a:rPr lang="en-US" sz="1200" b="1" dirty="0" smtClean="0"/>
              <a:t>=“x64”, other=NA]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8224" y="426720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Compare_WFNs</a:t>
            </a:r>
            <a:r>
              <a:rPr lang="en-US" b="1" dirty="0" smtClean="0">
                <a:solidFill>
                  <a:srgbClr val="FF0000"/>
                </a:solidFill>
              </a:rPr>
              <a:t>(source, target)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2831104"/>
            <a:ext cx="5056095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sz="1200" b="1" dirty="0" err="1" smtClean="0"/>
              <a:t>wfn</a:t>
            </a:r>
            <a:r>
              <a:rPr lang="en-US" sz="1200" b="1" dirty="0" smtClean="0"/>
              <a:t>:[part=“o”, vendor=“micro\$oft”, product=“windows_7”, version=“6\.1”, update=“sp1”, edition=ANY, language=“en\-us”, </a:t>
            </a:r>
            <a:r>
              <a:rPr lang="en-US" sz="1200" b="1" dirty="0" err="1" smtClean="0"/>
              <a:t>software_edition</a:t>
            </a:r>
            <a:r>
              <a:rPr lang="en-US" sz="1200" b="1" dirty="0" smtClean="0"/>
              <a:t>=“</a:t>
            </a:r>
            <a:r>
              <a:rPr lang="en-US" sz="1200" b="1" dirty="0" err="1" smtClean="0"/>
              <a:t>home_basic</a:t>
            </a:r>
            <a:r>
              <a:rPr lang="en-US" sz="1200" b="1" dirty="0" smtClean="0"/>
              <a:t>”, </a:t>
            </a:r>
            <a:r>
              <a:rPr lang="en-US" sz="1200" b="1" dirty="0" err="1"/>
              <a:t>target_sw</a:t>
            </a:r>
            <a:r>
              <a:rPr lang="en-US" sz="1200" b="1" dirty="0"/>
              <a:t>=NA, </a:t>
            </a:r>
            <a:r>
              <a:rPr lang="en-US" sz="1200" b="1" dirty="0" err="1" smtClean="0"/>
              <a:t>target_hw</a:t>
            </a:r>
            <a:r>
              <a:rPr lang="en-US" sz="1200" b="1" dirty="0" smtClean="0"/>
              <a:t>=“x32”, other=ANY]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27122" y="2461772"/>
            <a:ext cx="1462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 WFN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127757"/>
              </p:ext>
            </p:extLst>
          </p:nvPr>
        </p:nvGraphicFramePr>
        <p:xfrm>
          <a:off x="609600" y="4648200"/>
          <a:ext cx="8053177" cy="1483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85799"/>
                <a:gridCol w="533400"/>
                <a:gridCol w="1295400"/>
                <a:gridCol w="1524000"/>
                <a:gridCol w="762000"/>
                <a:gridCol w="1098656"/>
                <a:gridCol w="762000"/>
                <a:gridCol w="762000"/>
                <a:gridCol w="6299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Attrib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Part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Vendor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Product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Version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Sw_ed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Tgt_sw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Tgt_hw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Other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Src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micro\$oft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windows_?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ANY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home*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x64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Tgt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micro\$oft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windows_7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6\.1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home_basic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x32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ANY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Result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≠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  <a:sym typeface="Symbol"/>
                        </a:rPr>
                        <a:t>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09600" y="114036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Source WFN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961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597853"/>
              </p:ext>
            </p:extLst>
          </p:nvPr>
        </p:nvGraphicFramePr>
        <p:xfrm>
          <a:off x="762000" y="2133600"/>
          <a:ext cx="7696200" cy="32054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85800"/>
                <a:gridCol w="30480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 Attribute Relation</a:t>
                      </a:r>
                      <a:r>
                        <a:rPr lang="en-US" baseline="0" dirty="0" smtClean="0"/>
                        <a:t> Set =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Name Comparison Relation</a:t>
                      </a: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any attribute relation is DISJOINT (≠)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CPE name relation is DISJOINT(≠)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all attribute relations are EQUAL (=)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CPE name relation is EQUAL (=)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all attribute relations are SUBSET (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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or EQUAL (=)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CPE name relation is SUBSET(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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all attribute relations are SUPERSET (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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or EQUAL (=)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Then CPE name relation is SUPERSET (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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Matching:</a:t>
            </a:r>
            <a:br>
              <a:rPr lang="en-US" dirty="0" smtClean="0"/>
            </a:br>
            <a:r>
              <a:rPr lang="en-US" dirty="0" smtClean="0"/>
              <a:t>Name Comparison Table (3 of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51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Matching:</a:t>
            </a:r>
            <a:br>
              <a:rPr lang="en-US" dirty="0" smtClean="0"/>
            </a:br>
            <a:r>
              <a:rPr lang="en-US" dirty="0" smtClean="0"/>
              <a:t>Name-Level Results (4 of 4)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6848" y="1600200"/>
            <a:ext cx="476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CPE_Disjoint</a:t>
            </a:r>
            <a:r>
              <a:rPr lang="en-US" b="1" dirty="0" smtClean="0">
                <a:solidFill>
                  <a:srgbClr val="FF0000"/>
                </a:solidFill>
              </a:rPr>
              <a:t>=TRUE, </a:t>
            </a:r>
            <a:r>
              <a:rPr lang="en-US" b="1" dirty="0" err="1" smtClean="0">
                <a:solidFill>
                  <a:srgbClr val="FF0000"/>
                </a:solidFill>
              </a:rPr>
              <a:t>CPE_Equal</a:t>
            </a:r>
            <a:r>
              <a:rPr lang="en-US" b="1" dirty="0" smtClean="0">
                <a:solidFill>
                  <a:srgbClr val="FF0000"/>
                </a:solidFill>
              </a:rPr>
              <a:t>=FALSE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644950"/>
              </p:ext>
            </p:extLst>
          </p:nvPr>
        </p:nvGraphicFramePr>
        <p:xfrm>
          <a:off x="578224" y="1981200"/>
          <a:ext cx="8053177" cy="1483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85799"/>
                <a:gridCol w="533400"/>
                <a:gridCol w="1295400"/>
                <a:gridCol w="1524000"/>
                <a:gridCol w="762000"/>
                <a:gridCol w="1098656"/>
                <a:gridCol w="762000"/>
                <a:gridCol w="762000"/>
                <a:gridCol w="6299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Attrib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Part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Vendor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Product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Version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Sw_ed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Tgt_sw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Tgt_hw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Other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Src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micro\$oft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windows_?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ANY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home*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x64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Tgt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micro\$oft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windows_7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6\.1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home_basic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x32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ANY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Result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≠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  <a:sym typeface="Symbol"/>
                        </a:rPr>
                        <a:t>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7239000" y="3124200"/>
            <a:ext cx="762000" cy="3048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848" y="3886200"/>
            <a:ext cx="7060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CPE_Superset</a:t>
            </a:r>
            <a:r>
              <a:rPr lang="en-US" b="1" dirty="0" smtClean="0">
                <a:solidFill>
                  <a:srgbClr val="FF0000"/>
                </a:solidFill>
              </a:rPr>
              <a:t>=TRUE (equivalent to v2.2 CPE_NAME_MATCH)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65600"/>
              </p:ext>
            </p:extLst>
          </p:nvPr>
        </p:nvGraphicFramePr>
        <p:xfrm>
          <a:off x="578224" y="4267200"/>
          <a:ext cx="8053177" cy="1483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85799"/>
                <a:gridCol w="533400"/>
                <a:gridCol w="1295400"/>
                <a:gridCol w="1524000"/>
                <a:gridCol w="762000"/>
                <a:gridCol w="1098656"/>
                <a:gridCol w="762000"/>
                <a:gridCol w="762000"/>
                <a:gridCol w="6299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Attrib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Part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Vendor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Product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Version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Sw_ed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Tgt_sw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Tgt_hw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Other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Src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micro\$oft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windows_?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ANY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home*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x64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Tgt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micro\$oft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windows_7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6\.1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home_basic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x64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</a:rPr>
                        <a:t>NA</a:t>
                      </a:r>
                      <a:endParaRPr lang="en-US" sz="1200" b="1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Result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ym typeface="Symbol"/>
                        </a:rPr>
                        <a:t></a:t>
                      </a:r>
                      <a:endParaRPr lang="en-US" sz="1800" b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</a:rPr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n-lt"/>
                          <a:sym typeface="Symbol"/>
                        </a:rPr>
                        <a:t>=</a:t>
                      </a:r>
                      <a:endParaRPr lang="en-US" sz="1800" b="1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1" name="Slide Number Placeholder 3"/>
          <p:cNvSpPr txBox="1">
            <a:spLocks/>
          </p:cNvSpPr>
          <p:nvPr/>
        </p:nvSpPr>
        <p:spPr bwMode="auto">
          <a:xfrm>
            <a:off x="7900055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20000"/>
              </a:lnSpc>
              <a:spcAft>
                <a:spcPct val="0"/>
              </a:spcAft>
              <a:buClrTx/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5008BC-DA31-4D19-837B-EFA4386B05F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1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CPE 2.3 specifications have been released by NIST for public comment:</a:t>
            </a:r>
          </a:p>
          <a:p>
            <a:pPr lvl="1"/>
            <a:r>
              <a:rPr lang="en-US" dirty="0"/>
              <a:t>DRAFT Common Platform Enumeration: Naming Specification Version </a:t>
            </a:r>
            <a:r>
              <a:rPr lang="en-US" dirty="0" smtClean="0"/>
              <a:t>2.3 (NIST IR 7695, 28-Apr-11)</a:t>
            </a:r>
          </a:p>
          <a:p>
            <a:pPr lvl="1"/>
            <a:r>
              <a:rPr lang="en-US" dirty="0"/>
              <a:t>DRAFT Common Platform Enumeration : Name Matching Specification Version </a:t>
            </a:r>
            <a:r>
              <a:rPr lang="en-US" dirty="0" smtClean="0"/>
              <a:t>2.3 (NIST IR 7696, 28-Apr-11)</a:t>
            </a:r>
          </a:p>
          <a:p>
            <a:pPr lvl="1"/>
            <a:r>
              <a:rPr lang="en-US" dirty="0"/>
              <a:t>DRAFT Common Platform Enumeration: Dictionary Specification Version </a:t>
            </a:r>
            <a:r>
              <a:rPr lang="en-US" dirty="0" smtClean="0"/>
              <a:t>2.3 (NIST IR 7697, 03-Jun-11)</a:t>
            </a:r>
          </a:p>
          <a:p>
            <a:pPr lvl="1"/>
            <a:r>
              <a:rPr lang="en-US" dirty="0"/>
              <a:t>DRAFT Common Platform Enumeration: Applicability Language Specification Version </a:t>
            </a:r>
            <a:r>
              <a:rPr lang="en-US" dirty="0" smtClean="0"/>
              <a:t>2.3 (NIST IR 7698, 03-Jun-11)</a:t>
            </a:r>
            <a:endParaRPr lang="en-US" dirty="0"/>
          </a:p>
          <a:p>
            <a:r>
              <a:rPr lang="en-US" dirty="0" smtClean="0"/>
              <a:t>Specifications posted here: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csrc.nist.gov/publications/PubsNISTIRs.html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CPE 2.3 will be included in SCAP 1.2</a:t>
            </a:r>
          </a:p>
          <a:p>
            <a:r>
              <a:rPr lang="en-US" dirty="0" smtClean="0"/>
              <a:t>Reference implementations and web-based demo coming soon to cpe.mitre.org under “New Work”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Update (1 of 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527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3313" name="Picture 1" descr="C:\Documents and Settings\bcheikes\Local Settings\Temporary Internet Files\Content.IE5\7PUBJVQ2\MC900433797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05000"/>
            <a:ext cx="4000357" cy="4000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347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3429000"/>
            <a:ext cx="7696200" cy="2751138"/>
          </a:xfrm>
        </p:spPr>
        <p:txBody>
          <a:bodyPr/>
          <a:lstStyle/>
          <a:p>
            <a:r>
              <a:rPr lang="en-US" dirty="0" smtClean="0"/>
              <a:t>A WFN is: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abstraction</a:t>
            </a:r>
            <a:r>
              <a:rPr lang="en-US" dirty="0" smtClean="0"/>
              <a:t>, not  intended for machine interchange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unordered list</a:t>
            </a:r>
            <a:r>
              <a:rPr lang="en-US" dirty="0" smtClean="0"/>
              <a:t> of attribute-value pairs</a:t>
            </a:r>
          </a:p>
          <a:p>
            <a:r>
              <a:rPr lang="en-US" dirty="0" smtClean="0"/>
              <a:t>Eleven (11) allowed attributes are specified</a:t>
            </a:r>
          </a:p>
          <a:p>
            <a:r>
              <a:rPr lang="en-US" dirty="0" smtClean="0"/>
              <a:t>Attribute values are:</a:t>
            </a:r>
          </a:p>
          <a:p>
            <a:pPr lvl="1"/>
            <a:r>
              <a:rPr lang="en-US" dirty="0" smtClean="0"/>
              <a:t>Logical values (ANY or NA), or</a:t>
            </a:r>
          </a:p>
          <a:p>
            <a:pPr lvl="1"/>
            <a:r>
              <a:rPr lang="en-US" dirty="0" smtClean="0"/>
              <a:t>Character strings obeying certain requirements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Naming:</a:t>
            </a:r>
            <a:br>
              <a:rPr lang="en-US" dirty="0" smtClean="0"/>
            </a:br>
            <a:r>
              <a:rPr lang="en-US" dirty="0" smtClean="0"/>
              <a:t>The Well-Formed Name (WFN)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1752600"/>
            <a:ext cx="6608928" cy="1374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wfn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:[part="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a",vendor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microsoft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product="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internet_explorer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version="8\.0\.6001",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update="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beta",edition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=NA]</a:t>
            </a:r>
            <a:endParaRPr lang="en-US" sz="2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92471" y="1371600"/>
            <a:ext cx="1355884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23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Naming:</a:t>
            </a:r>
            <a:br>
              <a:rPr lang="en-US" dirty="0" smtClean="0"/>
            </a:br>
            <a:r>
              <a:rPr lang="en-US" dirty="0" smtClean="0"/>
              <a:t>Binding WFN to URI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1752600"/>
            <a:ext cx="6608928" cy="1374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wfn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:[part="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a",vendor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microsoft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product="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internet_explorer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version="8\.0\.6001",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update="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beta",edition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=NA]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6349" y="1371600"/>
            <a:ext cx="710451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WFN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4816883"/>
            <a:ext cx="6608928" cy="7457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cpe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:/a:microsoft:internet_explorer: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8.0.6001:beta:-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54483" y="5562600"/>
            <a:ext cx="3134192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CPE v2.2-style URI binding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1371600" y="3962400"/>
            <a:ext cx="1676400" cy="1588"/>
          </a:xfrm>
          <a:prstGeom prst="straightConnector1">
            <a:avLst/>
          </a:prstGeom>
          <a:solidFill>
            <a:srgbClr val="FFCC99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263699" y="3232484"/>
            <a:ext cx="2765501" cy="425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bind_to_URI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>
            <a:off x="6096794" y="3962400"/>
            <a:ext cx="1676400" cy="1588"/>
          </a:xfrm>
          <a:prstGeom prst="straightConnector1">
            <a:avLst/>
          </a:prstGeom>
          <a:solidFill>
            <a:srgbClr val="FFCC99"/>
          </a:solidFill>
          <a:ln w="381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76844" y="4267200"/>
            <a:ext cx="2581156" cy="425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unbind_URI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(u)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392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Naming:</a:t>
            </a:r>
            <a:br>
              <a:rPr lang="en-US" dirty="0" smtClean="0"/>
            </a:br>
            <a:r>
              <a:rPr lang="en-US" dirty="0" smtClean="0"/>
              <a:t>Binding WFN to Formatted 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1752600"/>
            <a:ext cx="6608928" cy="1374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wfn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:[part="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a",vendor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microsoft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product="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internet_explorer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version="8\.0\.6001",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update="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beta",edition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=NA]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6349" y="1371600"/>
            <a:ext cx="710451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WFN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816883"/>
            <a:ext cx="6934200" cy="7335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cpe23:a:microsoft:internet_explorer: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8.0.6001:beta:-:*:*:*:*:*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57008" y="5638800"/>
            <a:ext cx="2916184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Formatted string binding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1371600" y="3962400"/>
            <a:ext cx="1676400" cy="1588"/>
          </a:xfrm>
          <a:prstGeom prst="straightConnector1">
            <a:avLst/>
          </a:prstGeom>
          <a:solidFill>
            <a:srgbClr val="FFCC99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355871" y="3232484"/>
            <a:ext cx="2581156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bind_to_fs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(w)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>
            <a:off x="6096794" y="3962400"/>
            <a:ext cx="1676400" cy="1588"/>
          </a:xfrm>
          <a:prstGeom prst="straightConnector1">
            <a:avLst/>
          </a:prstGeom>
          <a:solidFill>
            <a:srgbClr val="FFCC99"/>
          </a:solidFill>
          <a:ln w="381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76844" y="4267200"/>
            <a:ext cx="2581156" cy="4251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unbind_fs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189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6934200" cy="4884738"/>
          </a:xfrm>
        </p:spPr>
        <p:txBody>
          <a:bodyPr/>
          <a:lstStyle/>
          <a:p>
            <a:r>
              <a:rPr lang="en-US" dirty="0" smtClean="0"/>
              <a:t>Maintained by NIST</a:t>
            </a:r>
          </a:p>
          <a:p>
            <a:pPr lvl="1"/>
            <a:r>
              <a:rPr lang="en-US" dirty="0" smtClean="0"/>
              <a:t>Part of the National Vulnerability Database</a:t>
            </a:r>
          </a:p>
          <a:p>
            <a:pPr lvl="1"/>
            <a:r>
              <a:rPr lang="en-US" dirty="0" smtClean="0"/>
              <a:t>See: </a:t>
            </a:r>
            <a:r>
              <a:rPr lang="en-US" dirty="0" smtClean="0">
                <a:hlinkClick r:id="rId2"/>
              </a:rPr>
              <a:t>http://nvd.nist.gov/cpe.cfm</a:t>
            </a:r>
            <a:endParaRPr lang="en-US" dirty="0" smtClean="0"/>
          </a:p>
          <a:p>
            <a:r>
              <a:rPr lang="en-US" dirty="0" smtClean="0"/>
              <a:t>New entries accepted by e-mail</a:t>
            </a:r>
          </a:p>
          <a:p>
            <a:pPr lvl="1"/>
            <a:r>
              <a:rPr lang="en-US" dirty="0" smtClean="0">
                <a:hlinkClick r:id="rId3"/>
              </a:rPr>
              <a:t>cpe_dictionary@nist.gov</a:t>
            </a:r>
            <a:endParaRPr lang="en-US" dirty="0" smtClean="0"/>
          </a:p>
          <a:p>
            <a:r>
              <a:rPr lang="en-US" dirty="0" smtClean="0"/>
              <a:t>~ 33K entries as of 6/1/2011</a:t>
            </a:r>
          </a:p>
          <a:p>
            <a:pPr lvl="1"/>
            <a:r>
              <a:rPr lang="en-US" dirty="0" smtClean="0"/>
              <a:t>Hundreds of new entries</a:t>
            </a:r>
            <a:br>
              <a:rPr lang="en-US" dirty="0" smtClean="0"/>
            </a:br>
            <a:r>
              <a:rPr lang="en-US" dirty="0" smtClean="0"/>
              <a:t>per month</a:t>
            </a:r>
          </a:p>
          <a:p>
            <a:r>
              <a:rPr lang="en-US" dirty="0" smtClean="0"/>
              <a:t>Conforms to CPE 2.2</a:t>
            </a:r>
          </a:p>
          <a:p>
            <a:r>
              <a:rPr lang="en-US" dirty="0" smtClean="0"/>
              <a:t>NIST and MITRE are starting</a:t>
            </a:r>
            <a:br>
              <a:rPr lang="en-US" dirty="0" smtClean="0"/>
            </a:br>
            <a:r>
              <a:rPr lang="en-US" dirty="0" smtClean="0"/>
              <a:t>to plan the roll-out of a</a:t>
            </a:r>
            <a:br>
              <a:rPr lang="en-US" dirty="0" smtClean="0"/>
            </a:br>
            <a:r>
              <a:rPr lang="en-US" dirty="0" smtClean="0"/>
              <a:t>2.3-conformant Dictionary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Update (2 of 2):</a:t>
            </a:r>
            <a:br>
              <a:rPr lang="en-US" dirty="0" smtClean="0"/>
            </a:br>
            <a:r>
              <a:rPr lang="en-US" dirty="0" smtClean="0"/>
              <a:t>Official Dictionary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nvd_cpe_screensh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2667000"/>
            <a:ext cx="3819236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41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proposed during CPE session at ITSAC 2009</a:t>
            </a:r>
          </a:p>
          <a:p>
            <a:pPr lvl="1"/>
            <a:r>
              <a:rPr lang="en-US" dirty="0" smtClean="0"/>
              <a:t>"Goal: Enhance near-term usability while working on a comprehensive solution"</a:t>
            </a:r>
          </a:p>
          <a:p>
            <a:endParaRPr lang="en-US" dirty="0" smtClean="0"/>
          </a:p>
          <a:p>
            <a:r>
              <a:rPr lang="en-US" dirty="0" smtClean="0"/>
              <a:t>Requirements collected during February 2010 "Developer Day" CPE workshop</a:t>
            </a:r>
          </a:p>
          <a:p>
            <a:endParaRPr lang="en-US" dirty="0" smtClean="0"/>
          </a:p>
          <a:p>
            <a:r>
              <a:rPr lang="en-US" dirty="0" smtClean="0"/>
              <a:t>CPE Core Team formed in March 2010</a:t>
            </a:r>
          </a:p>
          <a:p>
            <a:pPr lvl="1"/>
            <a:r>
              <a:rPr lang="en-US" dirty="0" smtClean="0"/>
              <a:t>MITRE, NIST, DOD, Cisco, McAfee, </a:t>
            </a:r>
            <a:r>
              <a:rPr lang="en-US" dirty="0" err="1" smtClean="0"/>
              <a:t>nCircle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CPE 2.3 developed on short timeline (March-July 2011)</a:t>
            </a:r>
          </a:p>
          <a:p>
            <a:pPr lvl="1"/>
            <a:r>
              <a:rPr lang="en-US" dirty="0" smtClean="0"/>
              <a:t>Major "architecture" changes</a:t>
            </a:r>
          </a:p>
          <a:p>
            <a:pPr lvl="1"/>
            <a:r>
              <a:rPr lang="en-US" dirty="0" smtClean="0"/>
              <a:t>Many minor functional changes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Brief History of CPE 2.3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3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3802062"/>
            <a:ext cx="7696200" cy="252253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Modular</a:t>
            </a:r>
          </a:p>
          <a:p>
            <a:r>
              <a:rPr lang="en-US" dirty="0" smtClean="0"/>
              <a:t>Easier to maintain</a:t>
            </a:r>
          </a:p>
          <a:p>
            <a:r>
              <a:rPr lang="en-US" dirty="0" smtClean="0"/>
              <a:t>Easier to extend</a:t>
            </a:r>
          </a:p>
          <a:p>
            <a:r>
              <a:rPr lang="en-US" dirty="0" smtClean="0"/>
              <a:t>More flexible w/r/t specifying conformance requirements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Specification 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cpe_stac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781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0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General: It’s four “real specifications”</a:t>
            </a:r>
          </a:p>
          <a:p>
            <a:pPr lvl="1"/>
            <a:r>
              <a:rPr lang="en-US" dirty="0" smtClean="0"/>
              <a:t>Detailed, precise, fully backward-compatible w/ 2.2</a:t>
            </a:r>
          </a:p>
          <a:p>
            <a:r>
              <a:rPr lang="en-US" dirty="0" smtClean="0"/>
              <a:t>Changes to Naming:</a:t>
            </a:r>
          </a:p>
          <a:p>
            <a:pPr lvl="1"/>
            <a:r>
              <a:rPr lang="en-US" dirty="0" smtClean="0"/>
              <a:t>Well-Formed Name (WFN): an abstract common form</a:t>
            </a:r>
          </a:p>
          <a:p>
            <a:pPr lvl="1"/>
            <a:r>
              <a:rPr lang="en-US" dirty="0" smtClean="0"/>
              <a:t>Two WFN bindings: URI and formatted string</a:t>
            </a:r>
          </a:p>
          <a:p>
            <a:pPr lvl="1"/>
            <a:r>
              <a:rPr lang="en-US" dirty="0" smtClean="0"/>
              <a:t>Four new attributes: </a:t>
            </a:r>
            <a:r>
              <a:rPr lang="en-US" dirty="0" err="1" smtClean="0"/>
              <a:t>software_edition</a:t>
            </a:r>
            <a:r>
              <a:rPr lang="en-US" dirty="0" smtClean="0"/>
              <a:t>, </a:t>
            </a:r>
            <a:r>
              <a:rPr lang="en-US" dirty="0" err="1" smtClean="0"/>
              <a:t>target_sw</a:t>
            </a:r>
            <a:r>
              <a:rPr lang="en-US" dirty="0" smtClean="0"/>
              <a:t>, </a:t>
            </a:r>
            <a:r>
              <a:rPr lang="en-US" dirty="0" err="1" smtClean="0"/>
              <a:t>target_hw</a:t>
            </a:r>
            <a:r>
              <a:rPr lang="en-US" dirty="0" smtClean="0"/>
              <a:t>, other</a:t>
            </a:r>
          </a:p>
          <a:p>
            <a:pPr lvl="1"/>
            <a:r>
              <a:rPr lang="en-US" dirty="0" smtClean="0"/>
              <a:t>Support for single (?) and multi (*) wildcards</a:t>
            </a:r>
          </a:p>
          <a:p>
            <a:r>
              <a:rPr lang="en-US" dirty="0" smtClean="0"/>
              <a:t>Changes to Matching:</a:t>
            </a:r>
          </a:p>
          <a:p>
            <a:pPr lvl="1"/>
            <a:r>
              <a:rPr lang="en-US" dirty="0" smtClean="0"/>
              <a:t>Matching with single- and multi-character wildcards</a:t>
            </a:r>
          </a:p>
          <a:p>
            <a:pPr lvl="1"/>
            <a:r>
              <a:rPr lang="en-US" dirty="0" smtClean="0"/>
              <a:t>Separate functions for name-level and attribute-level matching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2.3: Summary of Changes (1 of 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14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Dictionary:</a:t>
            </a:r>
          </a:p>
          <a:p>
            <a:pPr lvl="1"/>
            <a:r>
              <a:rPr lang="en-US" dirty="0" smtClean="0"/>
              <a:t>Restriction to “identifier names”</a:t>
            </a:r>
          </a:p>
          <a:p>
            <a:pPr lvl="1"/>
            <a:r>
              <a:rPr lang="en-US" dirty="0" smtClean="0"/>
              <a:t>Recording of name provenance</a:t>
            </a:r>
          </a:p>
          <a:p>
            <a:pPr lvl="1"/>
            <a:r>
              <a:rPr lang="en-US" dirty="0" smtClean="0"/>
              <a:t>Enhanced deprecation system</a:t>
            </a:r>
          </a:p>
          <a:p>
            <a:pPr lvl="1"/>
            <a:r>
              <a:rPr lang="en-US" dirty="0" smtClean="0"/>
              <a:t>Distinction between Official and “extended” dictionaries</a:t>
            </a:r>
          </a:p>
          <a:p>
            <a:pPr lvl="1"/>
            <a:r>
              <a:rPr lang="en-US" dirty="0" smtClean="0"/>
              <a:t>Documentation requirements: acceptance criteria, content management and decisions, process management</a:t>
            </a:r>
          </a:p>
          <a:p>
            <a:r>
              <a:rPr lang="en-US" dirty="0" smtClean="0"/>
              <a:t>Changes to Language:</a:t>
            </a:r>
          </a:p>
          <a:p>
            <a:pPr lvl="1"/>
            <a:r>
              <a:rPr lang="en-US" dirty="0" smtClean="0"/>
              <a:t>New (optional) check-fact-ref element of language statements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CPE </a:t>
            </a:r>
            <a:r>
              <a:rPr lang="en-US" dirty="0" smtClean="0"/>
              <a:t>2.3</a:t>
            </a:r>
            <a:r>
              <a:rPr lang="en-US" dirty="0"/>
              <a:t>: Summary of </a:t>
            </a:r>
            <a:r>
              <a:rPr lang="en-US" dirty="0" smtClean="0"/>
              <a:t>Changes (2 </a:t>
            </a:r>
            <a:r>
              <a:rPr lang="en-US" dirty="0"/>
              <a:t>of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76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bindings: URIs and Formatted Strings</a:t>
            </a:r>
          </a:p>
          <a:p>
            <a:r>
              <a:rPr lang="en-US" dirty="0" smtClean="0"/>
              <a:t>“Packing” new attributes in a v2.2 URI</a:t>
            </a:r>
          </a:p>
          <a:p>
            <a:r>
              <a:rPr lang="en-US" dirty="0" smtClean="0"/>
              <a:t>Usage of special characters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Naming:</a:t>
            </a:r>
            <a:br>
              <a:rPr lang="en-US" dirty="0" smtClean="0"/>
            </a:br>
            <a:r>
              <a:rPr lang="en-US" dirty="0" smtClean="0"/>
              <a:t>Discussion Topics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44302"/>
      </p:ext>
    </p:extLst>
  </p:cSld>
  <p:clrMapOvr>
    <a:masterClrMapping/>
  </p:clrMapOvr>
</p:sld>
</file>

<file path=ppt/theme/theme1.xml><?xml version="1.0" encoding="utf-8"?>
<a:theme xmlns:a="http://schemas.openxmlformats.org/drawingml/2006/main" name="mitrebreifing_2_2_0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mitrebriefing_2009</Template>
  <TotalTime>5238</TotalTime>
  <Words>1986</Words>
  <Application>Microsoft Office PowerPoint</Application>
  <PresentationFormat>On-screen Show (4:3)</PresentationFormat>
  <Paragraphs>408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mitrebreifing_2_2_09</vt:lpstr>
      <vt:lpstr>Common Platform Enumeration</vt:lpstr>
      <vt:lpstr>Agenda</vt:lpstr>
      <vt:lpstr>CPE Update (1 of 2)</vt:lpstr>
      <vt:lpstr>CPE Update (2 of 2): Official Dictionary</vt:lpstr>
      <vt:lpstr>Brief History of CPE 2.3</vt:lpstr>
      <vt:lpstr>CPE 2.3 Specification Stack</vt:lpstr>
      <vt:lpstr>CPE 2.3: Summary of Changes (1 of 2)</vt:lpstr>
      <vt:lpstr>CPE 2.3: Summary of Changes (2 of 2)</vt:lpstr>
      <vt:lpstr>CPE 2.3 Naming: Discussion Topics</vt:lpstr>
      <vt:lpstr>CPE 2.3 Naming: Name Attributes</vt:lpstr>
      <vt:lpstr>CPE 2.3 Naming: Well-Formed Name and Bindings</vt:lpstr>
      <vt:lpstr>CPE 2.3 Naming: Formatted Strings (1 of 4)</vt:lpstr>
      <vt:lpstr>CPE 2.3 Naming: Formatted Strings (2 of 4)</vt:lpstr>
      <vt:lpstr>CPE 2.3 Naming: Formatted Strings (3 of 4)</vt:lpstr>
      <vt:lpstr>CPE 2.3 Naming: Formatted Strings (4 of 4)</vt:lpstr>
      <vt:lpstr>CPE 2.3 Naming: “Packing” Attributes in URIs (1 of 3)</vt:lpstr>
      <vt:lpstr>CPE 2.3 Naming: “Packing” Attributes in URIs (2 of 3)</vt:lpstr>
      <vt:lpstr>CPE 2.3 Naming: “Packing” Attributes in URIs (3 of 3)</vt:lpstr>
      <vt:lpstr>CPE 2.3 Naming: Special Characters in URIs</vt:lpstr>
      <vt:lpstr>CPE 2.3 Dictionary: Discussion Topics</vt:lpstr>
      <vt:lpstr>CPE 2.3 Dictionary: Elimination of Non-Identifier Names</vt:lpstr>
      <vt:lpstr>CPE 2.3 Dictionary: Elimination of Abbreviations</vt:lpstr>
      <vt:lpstr>CPE 2.3 Dictionary: Use of New Attributes</vt:lpstr>
      <vt:lpstr>CPE 2.3 Matching: Discussion Topics</vt:lpstr>
      <vt:lpstr>CPE 2.3 Matching: Overview</vt:lpstr>
      <vt:lpstr>CPE 2.3 Matching Step 1 – Unbinding to WFNs (1 of 4)</vt:lpstr>
      <vt:lpstr>CPE 2.3 Matching: Step 2 – Attribute-Level Comparison (2 of 4)</vt:lpstr>
      <vt:lpstr>CPE 2.3 Matching: Name Comparison Table (3 of 4)</vt:lpstr>
      <vt:lpstr>CPE 2.3 Matching: Name-Level Results (4 of 4)</vt:lpstr>
      <vt:lpstr>Q&amp;A</vt:lpstr>
      <vt:lpstr>Naming: The Well-Formed Name (WFN)</vt:lpstr>
      <vt:lpstr>Naming: Binding WFN to URI</vt:lpstr>
      <vt:lpstr>Naming: Binding WFN to Formatted String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bcheikes@mitre.org</dc:creator>
  <cp:lastModifiedBy>sboczeno</cp:lastModifiedBy>
  <cp:revision>428</cp:revision>
  <dcterms:created xsi:type="dcterms:W3CDTF">2009-10-24T15:06:52Z</dcterms:created>
  <dcterms:modified xsi:type="dcterms:W3CDTF">2011-06-15T17:27:56Z</dcterms:modified>
</cp:coreProperties>
</file>